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4"/>
  </p:handoutMasterIdLst>
  <p:sldIdLst>
    <p:sldId id="256" r:id="rId3"/>
    <p:sldId id="257" r:id="rId5"/>
    <p:sldId id="266" r:id="rId6"/>
    <p:sldId id="273" r:id="rId7"/>
    <p:sldId id="274" r:id="rId8"/>
    <p:sldId id="295" r:id="rId9"/>
    <p:sldId id="258" r:id="rId10"/>
    <p:sldId id="275" r:id="rId11"/>
    <p:sldId id="296" r:id="rId12"/>
    <p:sldId id="276" r:id="rId13"/>
    <p:sldId id="286" r:id="rId14"/>
    <p:sldId id="277" r:id="rId15"/>
    <p:sldId id="278" r:id="rId16"/>
    <p:sldId id="262" r:id="rId17"/>
    <p:sldId id="260" r:id="rId18"/>
    <p:sldId id="279" r:id="rId19"/>
    <p:sldId id="297" r:id="rId20"/>
    <p:sldId id="280" r:id="rId21"/>
    <p:sldId id="261" r:id="rId22"/>
    <p:sldId id="263" r:id="rId23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575C"/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59"/>
        <p:guide pos="390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8" Type="http://schemas.openxmlformats.org/officeDocument/2006/relationships/tags" Target="tags/tag83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2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71.xml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73.xml"/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tags" Target="../tags/tag72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4.xml"/><Relationship Id="rId2" Type="http://schemas.openxmlformats.org/officeDocument/2006/relationships/image" Target="../media/image22.png"/><Relationship Id="rId1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5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6.xml"/><Relationship Id="rId1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7.xml"/><Relationship Id="rId1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8.xml"/><Relationship Id="rId1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9.xml"/><Relationship Id="rId1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80.xml"/><Relationship Id="rId1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6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6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8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69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8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70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843280" y="1181735"/>
            <a:ext cx="1071626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600">
                <a:solidFill>
                  <a:srgbClr val="42575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Where to Go Next: Modeling Long- and Short-Term User Preferences for Point-of-Interest Recommendation</a:t>
            </a:r>
            <a:endParaRPr lang="zh-CN" altLang="en-US" sz="3600">
              <a:solidFill>
                <a:srgbClr val="42575C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748145" y="5074285"/>
            <a:ext cx="48113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00000"/>
              </a:lnSpc>
            </a:pPr>
            <a:r>
              <a:rPr lang="zh-CN" altLang="en-US" sz="2000">
                <a:solidFill>
                  <a:srgbClr val="7A99A0"/>
                </a:solidFill>
                <a:latin typeface="Calibri" panose="020F0502020204030204" charset="0"/>
                <a:cs typeface="Calibri" panose="020F0502020204030204" charset="0"/>
              </a:rPr>
              <a:t>汇报人：高钰澜         </a:t>
            </a:r>
            <a:r>
              <a:rPr lang="en-US" altLang="zh-CN" sz="2000">
                <a:solidFill>
                  <a:srgbClr val="7A99A0"/>
                </a:solidFill>
                <a:latin typeface="Calibri" panose="020F0502020204030204" charset="0"/>
                <a:cs typeface="Calibri" panose="020F0502020204030204" charset="0"/>
              </a:rPr>
              <a:t>2021</a:t>
            </a:r>
            <a:r>
              <a:rPr lang="zh-CN" altLang="en-US" sz="2000">
                <a:solidFill>
                  <a:srgbClr val="7A99A0"/>
                </a:solidFill>
                <a:latin typeface="Calibri" panose="020F0502020204030204" charset="0"/>
                <a:cs typeface="Calibri" panose="020F0502020204030204" charset="0"/>
              </a:rPr>
              <a:t>年</a:t>
            </a:r>
            <a:r>
              <a:rPr lang="en-US" altLang="zh-CN" sz="2000">
                <a:solidFill>
                  <a:srgbClr val="7A99A0"/>
                </a:solidFill>
                <a:latin typeface="Calibri" panose="020F0502020204030204" charset="0"/>
                <a:cs typeface="Calibri" panose="020F0502020204030204" charset="0"/>
              </a:rPr>
              <a:t>1</a:t>
            </a:r>
            <a:r>
              <a:rPr lang="zh-CN" altLang="en-US" sz="2000">
                <a:solidFill>
                  <a:srgbClr val="7A99A0"/>
                </a:solidFill>
                <a:latin typeface="Calibri" panose="020F0502020204030204" charset="0"/>
                <a:cs typeface="Calibri" panose="020F0502020204030204" charset="0"/>
              </a:rPr>
              <a:t>月</a:t>
            </a:r>
            <a:r>
              <a:rPr lang="en-US" altLang="zh-CN" sz="2000">
                <a:solidFill>
                  <a:srgbClr val="7A99A0"/>
                </a:solidFill>
                <a:latin typeface="Calibri" panose="020F0502020204030204" charset="0"/>
                <a:cs typeface="Calibri" panose="020F0502020204030204" charset="0"/>
              </a:rPr>
              <a:t>24</a:t>
            </a:r>
            <a:r>
              <a:rPr lang="zh-CN" altLang="en-US" sz="2000">
                <a:solidFill>
                  <a:srgbClr val="7A99A0"/>
                </a:solidFill>
                <a:latin typeface="Calibri" panose="020F0502020204030204" charset="0"/>
                <a:cs typeface="Calibri" panose="020F0502020204030204" charset="0"/>
              </a:rPr>
              <a:t>日</a:t>
            </a:r>
            <a:endParaRPr lang="zh-CN" altLang="en-US" sz="2000">
              <a:solidFill>
                <a:srgbClr val="7A99A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748145" y="3746500"/>
            <a:ext cx="38779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>
                <a:solidFill>
                  <a:srgbClr val="42575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AAAI-2020</a:t>
            </a:r>
            <a:endParaRPr lang="zh-CN" altLang="en-US" sz="2000">
              <a:solidFill>
                <a:srgbClr val="42575C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422910" y="380365"/>
            <a:ext cx="46920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Short-Term Preference Modeling</a:t>
            </a:r>
            <a:endParaRPr lang="en-US" altLang="zh-CN" sz="200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963295"/>
            <a:ext cx="8887460" cy="5421630"/>
          </a:xfrm>
          <a:prstGeom prst="rect">
            <a:avLst/>
          </a:prstGeom>
        </p:spPr>
      </p:pic>
      <p:cxnSp>
        <p:nvCxnSpPr>
          <p:cNvPr id="11" name="直接连接符 10"/>
          <p:cNvCxnSpPr/>
          <p:nvPr/>
        </p:nvCxnSpPr>
        <p:spPr>
          <a:xfrm>
            <a:off x="4995545" y="977265"/>
            <a:ext cx="14605" cy="258953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9268460" y="963295"/>
            <a:ext cx="14605" cy="258953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4995545" y="982980"/>
            <a:ext cx="4282440" cy="14605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4995545" y="3552825"/>
            <a:ext cx="4282440" cy="14605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7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6515" y="2496820"/>
            <a:ext cx="27813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8460" y="3915410"/>
            <a:ext cx="2459355" cy="70421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209800" y="468630"/>
            <a:ext cx="6555740" cy="29438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6670" y="3655695"/>
            <a:ext cx="6400165" cy="271145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21970" y="436880"/>
            <a:ext cx="30899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Prediction</a:t>
            </a:r>
            <a:endParaRPr lang="en-US" altLang="zh-CN" sz="200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963295"/>
            <a:ext cx="8887460" cy="5421630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>
            <a:off x="8164195" y="3862070"/>
            <a:ext cx="0" cy="173609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9130030" y="3862070"/>
            <a:ext cx="0" cy="173609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8149590" y="3877945"/>
            <a:ext cx="969645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8149590" y="5584190"/>
            <a:ext cx="969645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4195" y="5815330"/>
            <a:ext cx="3505200" cy="43815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/>
          <p:cNvSpPr txBox="1"/>
          <p:nvPr/>
        </p:nvSpPr>
        <p:spPr>
          <a:xfrm>
            <a:off x="4760595" y="2940685"/>
            <a:ext cx="33197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>
                <a:solidFill>
                  <a:srgbClr val="42575C"/>
                </a:solidFill>
                <a:ea typeface="新宋体" panose="02010609030101010101" charset="-122"/>
                <a:cs typeface="+mn-lt"/>
              </a:rPr>
              <a:t>Experiments</a:t>
            </a:r>
            <a:endParaRPr lang="en-US" altLang="zh-CN" sz="4000">
              <a:solidFill>
                <a:srgbClr val="42575C"/>
              </a:solidFill>
              <a:ea typeface="新宋体" panose="02010609030101010101" charset="-122"/>
              <a:cs typeface="+mn-lt"/>
            </a:endParaRPr>
          </a:p>
        </p:txBody>
      </p:sp>
      <p:pic>
        <p:nvPicPr>
          <p:cNvPr id="17" name="图片 16" descr="49"/>
          <p:cNvPicPr>
            <a:picLocks noChangeAspect="1"/>
          </p:cNvPicPr>
          <p:nvPr/>
        </p:nvPicPr>
        <p:blipFill>
          <a:blip r:embed="rId1"/>
          <a:srcRect l="37163" t="30801" r="36928" b="44690"/>
          <a:stretch>
            <a:fillRect/>
          </a:stretch>
        </p:blipFill>
        <p:spPr>
          <a:xfrm>
            <a:off x="5480050" y="3781425"/>
            <a:ext cx="1224915" cy="115887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730250" y="1367790"/>
            <a:ext cx="9791700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</a:rPr>
              <a:t>Foursquare and Gowalla </a:t>
            </a:r>
            <a:endParaRPr lang="en-US" altLang="zh-CN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35585" y="307975"/>
            <a:ext cx="29044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solidFill>
                  <a:srgbClr val="42575C"/>
                </a:solidFill>
                <a:latin typeface="Arial" panose="020B0604020202020204" pitchFamily="34" charset="0"/>
                <a:ea typeface="新宋体" panose="02010609030101010101" charset="-122"/>
                <a:cs typeface="Arial" panose="020B0604020202020204" pitchFamily="34" charset="0"/>
              </a:rPr>
              <a:t>Dataset</a:t>
            </a:r>
            <a:endParaRPr lang="en-US" altLang="zh-CN" sz="3600">
              <a:solidFill>
                <a:srgbClr val="42575C"/>
              </a:solidFill>
              <a:latin typeface="Arial" panose="020B0604020202020204" pitchFamily="34" charset="0"/>
              <a:ea typeface="新宋体" panose="02010609030101010101" charset="-122"/>
              <a:cs typeface="Arial" panose="020B0604020202020204" pitchFamily="34" charset="0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-19050" y="922655"/>
            <a:ext cx="2887345" cy="0"/>
          </a:xfrm>
          <a:prstGeom prst="line">
            <a:avLst/>
          </a:prstGeom>
          <a:ln>
            <a:solidFill>
              <a:srgbClr val="7A99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0250" y="2845435"/>
            <a:ext cx="8286115" cy="22098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245745" y="307975"/>
            <a:ext cx="29044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solidFill>
                  <a:srgbClr val="42575C"/>
                </a:solidFill>
                <a:latin typeface="Arial" panose="020B0604020202020204" pitchFamily="34" charset="0"/>
                <a:ea typeface="新宋体" panose="02010609030101010101" charset="-122"/>
                <a:cs typeface="Arial" panose="020B0604020202020204" pitchFamily="34" charset="0"/>
              </a:rPr>
              <a:t>Experiments</a:t>
            </a:r>
            <a:endParaRPr lang="en-US" altLang="zh-CN" sz="3600">
              <a:solidFill>
                <a:srgbClr val="42575C"/>
              </a:solidFill>
              <a:latin typeface="Arial" panose="020B0604020202020204" pitchFamily="34" charset="0"/>
              <a:ea typeface="新宋体" panose="02010609030101010101" charset="-122"/>
              <a:cs typeface="Arial" panose="020B060402020202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3695" y="1950085"/>
            <a:ext cx="11614785" cy="374777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53695" y="1142365"/>
            <a:ext cx="67424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42575C"/>
                </a:solidFill>
                <a:latin typeface="Arial" panose="020B0604020202020204" pitchFamily="34" charset="0"/>
                <a:ea typeface="新宋体" panose="02010609030101010101" charset="-122"/>
                <a:cs typeface="Arial" panose="020B0604020202020204" pitchFamily="34" charset="0"/>
              </a:rPr>
              <a:t>Analysis on Recommendation Effectiveness</a:t>
            </a:r>
            <a:endParaRPr lang="en-US" altLang="zh-CN" sz="2400">
              <a:solidFill>
                <a:srgbClr val="42575C"/>
              </a:solidFill>
              <a:latin typeface="Arial" panose="020B0604020202020204" pitchFamily="34" charset="0"/>
              <a:ea typeface="新宋体" panose="02010609030101010101" charset="-122"/>
              <a:cs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2730" y="1129665"/>
            <a:ext cx="11686540" cy="221107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2275" y="520065"/>
            <a:ext cx="61341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42575C"/>
                </a:solidFill>
                <a:latin typeface="Arial" panose="020B0604020202020204" pitchFamily="34" charset="0"/>
                <a:ea typeface="新宋体" panose="02010609030101010101" charset="-122"/>
                <a:cs typeface="Arial" panose="020B0604020202020204" pitchFamily="34" charset="0"/>
              </a:rPr>
              <a:t>Analysis on Key Components in LSTPM</a:t>
            </a:r>
            <a:endParaRPr lang="en-US" altLang="zh-CN" sz="2400">
              <a:solidFill>
                <a:srgbClr val="42575C"/>
              </a:solidFill>
              <a:latin typeface="Arial" panose="020B0604020202020204" pitchFamily="34" charset="0"/>
              <a:ea typeface="新宋体" panose="02010609030101010101" charset="-122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6740" y="3543300"/>
            <a:ext cx="1119759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新宋体" panose="02010609030101010101" charset="-122"/>
                <a:cs typeface="Arial" panose="020B0604020202020204" pitchFamily="34" charset="0"/>
              </a:rPr>
              <a:t>• LSTPM-L: This version removes the short-term component of LSTPM and only engages the long-term one.</a:t>
            </a:r>
            <a:endParaRPr lang="en-US" altLang="zh-CN" sz="2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新宋体" panose="02010609030101010101" charset="-122"/>
              <a:cs typeface="Arial" panose="020B0604020202020204" pitchFamily="34" charset="0"/>
            </a:endParaRPr>
          </a:p>
          <a:p>
            <a:endParaRPr lang="en-US" altLang="zh-CN" sz="2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新宋体" panose="02010609030101010101" charset="-122"/>
              <a:cs typeface="Arial" panose="020B0604020202020204" pitchFamily="34" charset="0"/>
            </a:endParaRPr>
          </a:p>
          <a:p>
            <a:r>
              <a: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新宋体" panose="02010609030101010101" charset="-122"/>
                <a:cs typeface="Arial" panose="020B0604020202020204" pitchFamily="34" charset="0"/>
              </a:rPr>
              <a:t>• LSTPM-S: This version removes the long-term component of LSTPM and only engages the short-term one.</a:t>
            </a:r>
            <a:endParaRPr lang="en-US" altLang="zh-CN" sz="240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新宋体" panose="02010609030101010101" charset="-122"/>
              <a:cs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4840" y="1311275"/>
            <a:ext cx="8208645" cy="418211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2275" y="520065"/>
            <a:ext cx="61341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42575C"/>
                </a:solidFill>
                <a:latin typeface="Arial" panose="020B0604020202020204" pitchFamily="34" charset="0"/>
                <a:ea typeface="新宋体" panose="02010609030101010101" charset="-122"/>
                <a:cs typeface="Arial" panose="020B0604020202020204" pitchFamily="34" charset="0"/>
              </a:rPr>
              <a:t>Analysis on Impact of History Length</a:t>
            </a:r>
            <a:endParaRPr lang="en-US" altLang="zh-CN" sz="2400">
              <a:solidFill>
                <a:srgbClr val="42575C"/>
              </a:solidFill>
              <a:latin typeface="Arial" panose="020B0604020202020204" pitchFamily="34" charset="0"/>
              <a:ea typeface="新宋体" panose="02010609030101010101" charset="-122"/>
              <a:cs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2310" y="1136650"/>
            <a:ext cx="7554595" cy="420687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26110" y="447675"/>
            <a:ext cx="72478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42575C"/>
                </a:solidFill>
                <a:latin typeface="Arial" panose="020B0604020202020204" pitchFamily="34" charset="0"/>
                <a:ea typeface="新宋体" panose="02010609030101010101" charset="-122"/>
                <a:cs typeface="Arial" panose="020B0604020202020204" pitchFamily="34" charset="0"/>
              </a:rPr>
              <a:t>Analysis on Effectiveness of Geo-Dilated LSTM</a:t>
            </a:r>
            <a:endParaRPr lang="en-US" altLang="zh-CN" sz="2400">
              <a:solidFill>
                <a:srgbClr val="42575C"/>
              </a:solidFill>
              <a:latin typeface="Arial" panose="020B0604020202020204" pitchFamily="34" charset="0"/>
              <a:ea typeface="新宋体" panose="02010609030101010101" charset="-122"/>
              <a:cs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099185" y="1757680"/>
            <a:ext cx="9646920" cy="29686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 fontAlgn="auto">
              <a:lnSpc>
                <a:spcPct val="130000"/>
              </a:lnSpc>
            </a:pPr>
            <a:r>
              <a:rPr lang="en-US" altLang="zh-CN" sz="2400">
                <a:solidFill>
                  <a:srgbClr val="42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 we develop a context-aware non-local network to model long-term preferences and a geo-dilated LSTM to model short-term preferences. </a:t>
            </a:r>
            <a:endParaRPr lang="en-US" altLang="zh-CN" sz="2400">
              <a:solidFill>
                <a:srgbClr val="42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130000"/>
              </a:lnSpc>
            </a:pPr>
            <a:endParaRPr lang="en-US" altLang="zh-CN" sz="2400">
              <a:solidFill>
                <a:srgbClr val="42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130000"/>
              </a:lnSpc>
            </a:pPr>
            <a:r>
              <a:rPr lang="en-US" altLang="zh-CN" sz="2400">
                <a:solidFill>
                  <a:srgbClr val="42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·The experimental results demonstrate that our proposed approach substantially improves the recommendation accuracy compared with the state-of-the-art methods.</a:t>
            </a:r>
            <a:r>
              <a:rPr lang="en-US" altLang="zh-CN" sz="2000">
                <a:solidFill>
                  <a:srgbClr val="42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2000">
              <a:solidFill>
                <a:srgbClr val="42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85825" y="387985"/>
            <a:ext cx="28873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solidFill>
                  <a:srgbClr val="7A99A0"/>
                </a:solidFill>
                <a:latin typeface="Calibri" panose="020F0502020204030204" charset="0"/>
                <a:cs typeface="Calibri" panose="020F0502020204030204" charset="0"/>
              </a:rPr>
              <a:t>Conclusion</a:t>
            </a:r>
            <a:endParaRPr lang="en-US" altLang="zh-CN" sz="3600">
              <a:solidFill>
                <a:srgbClr val="7A99A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49"/>
          <p:cNvPicPr>
            <a:picLocks noChangeAspect="1"/>
          </p:cNvPicPr>
          <p:nvPr/>
        </p:nvPicPr>
        <p:blipFill>
          <a:blip r:embed="rId1"/>
          <a:srcRect t="52452" b="20228"/>
          <a:stretch>
            <a:fillRect/>
          </a:stretch>
        </p:blipFill>
        <p:spPr>
          <a:xfrm>
            <a:off x="6685280" y="5347335"/>
            <a:ext cx="5399405" cy="147510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193030" y="1678305"/>
            <a:ext cx="28371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7A99A0"/>
                </a:solidFill>
                <a:cs typeface="+mn-lt"/>
              </a:rPr>
              <a:t>Background</a:t>
            </a:r>
            <a:endParaRPr lang="en-US" altLang="zh-CN" sz="2400">
              <a:solidFill>
                <a:srgbClr val="7A99A0"/>
              </a:solidFill>
              <a:cs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207000" y="2858770"/>
            <a:ext cx="28371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7A99A0"/>
                </a:solidFill>
                <a:cs typeface="+mn-lt"/>
              </a:rPr>
              <a:t>Model</a:t>
            </a:r>
            <a:endParaRPr lang="en-US" altLang="zh-CN" sz="2400">
              <a:solidFill>
                <a:srgbClr val="7A99A0"/>
              </a:solidFill>
              <a:cs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229225" y="3959860"/>
            <a:ext cx="28371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7A99A0"/>
                </a:solidFill>
                <a:cs typeface="+mn-lt"/>
              </a:rPr>
              <a:t>Experiments</a:t>
            </a:r>
            <a:endParaRPr lang="en-US" altLang="zh-CN" sz="2400">
              <a:solidFill>
                <a:srgbClr val="7A99A0"/>
              </a:solidFill>
              <a:cs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22300" y="505460"/>
            <a:ext cx="225552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>
                <a:solidFill>
                  <a:srgbClr val="7A99A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Catalogue</a:t>
            </a:r>
            <a:endParaRPr lang="zh-CN" altLang="en-US" sz="4000">
              <a:solidFill>
                <a:srgbClr val="42575C"/>
              </a:solidFill>
              <a:latin typeface="新宋体" panose="02010609030101010101" charset="-122"/>
              <a:ea typeface="新宋体" panose="02010609030101010101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43680" y="1527810"/>
            <a:ext cx="787400" cy="787400"/>
          </a:xfrm>
          <a:prstGeom prst="roundRect">
            <a:avLst/>
          </a:prstGeom>
          <a:solidFill>
            <a:srgbClr val="42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226560" y="1630045"/>
            <a:ext cx="4699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1</a:t>
            </a:r>
            <a:endParaRPr lang="en-US" altLang="zh-CN" sz="3200">
              <a:solidFill>
                <a:schemeClr val="bg1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4043680" y="2686685"/>
            <a:ext cx="787400" cy="787400"/>
          </a:xfrm>
          <a:prstGeom prst="roundRect">
            <a:avLst/>
          </a:prstGeom>
          <a:solidFill>
            <a:srgbClr val="42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4226560" y="2788920"/>
            <a:ext cx="4699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2</a:t>
            </a:r>
            <a:endParaRPr lang="en-US" altLang="zh-CN" sz="3200">
              <a:solidFill>
                <a:schemeClr val="bg1"/>
              </a:solidFill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4043680" y="3813175"/>
            <a:ext cx="787400" cy="787400"/>
          </a:xfrm>
          <a:prstGeom prst="roundRect">
            <a:avLst/>
          </a:prstGeom>
          <a:solidFill>
            <a:srgbClr val="42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4226560" y="3915410"/>
            <a:ext cx="4699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3</a:t>
            </a:r>
            <a:endParaRPr lang="en-US" altLang="zh-CN" sz="3200">
              <a:solidFill>
                <a:schemeClr val="bg1"/>
              </a:solidFill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4058920" y="4946015"/>
            <a:ext cx="787400" cy="787400"/>
          </a:xfrm>
          <a:prstGeom prst="roundRect">
            <a:avLst/>
          </a:prstGeom>
          <a:solidFill>
            <a:srgbClr val="42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241800" y="5048250"/>
            <a:ext cx="4699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4</a:t>
            </a:r>
            <a:endParaRPr lang="en-US" altLang="zh-CN" sz="320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244465" y="5109210"/>
            <a:ext cx="28371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7A99A0"/>
                </a:solidFill>
                <a:cs typeface="+mn-lt"/>
              </a:rPr>
              <a:t>Conclusion</a:t>
            </a:r>
            <a:endParaRPr lang="en-US" altLang="zh-CN" sz="2400">
              <a:solidFill>
                <a:srgbClr val="7A99A0"/>
              </a:solidFill>
              <a:cs typeface="+mn-lt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2198370" y="2459990"/>
            <a:ext cx="742124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000">
                <a:solidFill>
                  <a:srgbClr val="7A99A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Thank you for watching</a:t>
            </a:r>
            <a:endParaRPr lang="en-US" altLang="zh-CN" sz="6000">
              <a:solidFill>
                <a:srgbClr val="7A99A0"/>
              </a:solidFill>
              <a:latin typeface="Calibri" panose="020F0502020204030204" charset="0"/>
              <a:cs typeface="Calibri" panose="020F0502020204030204" charset="0"/>
            </a:endParaRPr>
          </a:p>
          <a:p>
            <a:endParaRPr lang="zh-CN" altLang="en-US" sz="6000">
              <a:solidFill>
                <a:srgbClr val="42575C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/>
          <p:cNvSpPr txBox="1"/>
          <p:nvPr/>
        </p:nvSpPr>
        <p:spPr>
          <a:xfrm>
            <a:off x="4760595" y="2940685"/>
            <a:ext cx="33197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>
                <a:solidFill>
                  <a:srgbClr val="42575C"/>
                </a:solidFill>
                <a:ea typeface="新宋体" panose="02010609030101010101" charset="-122"/>
                <a:cs typeface="+mn-lt"/>
              </a:rPr>
              <a:t>Background</a:t>
            </a:r>
            <a:endParaRPr lang="en-US" altLang="zh-CN" sz="4000">
              <a:solidFill>
                <a:srgbClr val="42575C"/>
              </a:solidFill>
              <a:ea typeface="新宋体" panose="02010609030101010101" charset="-122"/>
              <a:cs typeface="+mn-lt"/>
            </a:endParaRPr>
          </a:p>
        </p:txBody>
      </p:sp>
      <p:pic>
        <p:nvPicPr>
          <p:cNvPr id="17" name="图片 16" descr="49"/>
          <p:cNvPicPr>
            <a:picLocks noChangeAspect="1"/>
          </p:cNvPicPr>
          <p:nvPr/>
        </p:nvPicPr>
        <p:blipFill>
          <a:blip r:embed="rId1"/>
          <a:srcRect l="37163" t="30801" r="36928" b="44690"/>
          <a:stretch>
            <a:fillRect/>
          </a:stretch>
        </p:blipFill>
        <p:spPr>
          <a:xfrm>
            <a:off x="5480050" y="3781425"/>
            <a:ext cx="1224915" cy="115887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99135" y="1132205"/>
            <a:ext cx="10836275" cy="45847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 fontAlgn="auto"/>
            <a:r>
              <a: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ea typeface="新宋体" panose="02010609030101010101" charset="-122"/>
                <a:cs typeface="+mn-lt"/>
              </a:rPr>
              <a:t>    Point-of-Interest (POI) recommendation has been a trending research topic as it generates personalized suggestions on facilities for users from a large number of candidate venues.</a:t>
            </a:r>
            <a:r>
              <a:rPr lang="en-US" altLang="zh-CN" sz="2400">
                <a:solidFill>
                  <a:schemeClr val="tx1"/>
                </a:solidFill>
                <a:ea typeface="新宋体" panose="02010609030101010101" charset="-122"/>
                <a:cs typeface="+mn-lt"/>
              </a:rPr>
              <a:t> </a:t>
            </a:r>
            <a:endParaRPr lang="en-US" altLang="zh-CN" sz="2400">
              <a:solidFill>
                <a:schemeClr val="tx1"/>
              </a:solidFill>
              <a:ea typeface="新宋体" panose="02010609030101010101" charset="-122"/>
              <a:cs typeface="+mn-lt"/>
            </a:endParaRPr>
          </a:p>
          <a:p>
            <a:endParaRPr lang="zh-CN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600">
                <a:solidFill>
                  <a:srgbClr val="7A99A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Motivate</a:t>
            </a:r>
            <a:endParaRPr lang="en-US" altLang="zh-CN" sz="3600">
              <a:solidFill>
                <a:srgbClr val="7A99A0"/>
              </a:solidFill>
              <a:latin typeface="Calibri" panose="020F0502020204030204" charset="0"/>
              <a:cs typeface="Calibri" panose="020F0502020204030204" charset="0"/>
            </a:endParaRPr>
          </a:p>
          <a:p>
            <a:r>
              <a:rPr lang="zh-CN" alt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/>
            <a:r>
              <a: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ea typeface="新宋体" panose="02010609030101010101" charset="-122"/>
                <a:cs typeface="+mn-lt"/>
              </a:rPr>
              <a:t>RNN-based methods </a:t>
            </a:r>
            <a:endParaRPr lang="en-US" altLang="zh-CN" sz="2400">
              <a:solidFill>
                <a:schemeClr val="tx1">
                  <a:lumMod val="85000"/>
                  <a:lumOff val="15000"/>
                </a:schemeClr>
              </a:solidFill>
              <a:ea typeface="新宋体" panose="02010609030101010101" charset="-122"/>
              <a:cs typeface="+mn-lt"/>
            </a:endParaRPr>
          </a:p>
          <a:p>
            <a:pPr algn="just" fontAlgn="auto">
              <a:lnSpc>
                <a:spcPct val="150000"/>
              </a:lnSpc>
            </a:pPr>
            <a:r>
              <a: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ea typeface="新宋体" panose="02010609030101010101" charset="-122"/>
                <a:cs typeface="+mn-lt"/>
              </a:rPr>
              <a:t>       · neglect users’ long-term preferences</a:t>
            </a:r>
            <a:endParaRPr lang="en-US" altLang="zh-CN" sz="2400">
              <a:solidFill>
                <a:schemeClr val="tx1">
                  <a:lumMod val="85000"/>
                  <a:lumOff val="15000"/>
                </a:schemeClr>
              </a:solidFill>
              <a:ea typeface="新宋体" panose="02010609030101010101" charset="-122"/>
              <a:cs typeface="+mn-lt"/>
            </a:endParaRPr>
          </a:p>
          <a:p>
            <a:pPr algn="just" fontAlgn="auto">
              <a:lnSpc>
                <a:spcPct val="150000"/>
              </a:lnSpc>
            </a:pPr>
            <a:r>
              <a: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ea typeface="新宋体" panose="02010609030101010101" charset="-122"/>
                <a:cs typeface="+mn-lt"/>
              </a:rPr>
              <a:t>       · overlook the geographical relations among recently visited POIs</a:t>
            </a:r>
            <a:endParaRPr lang="en-US" altLang="zh-CN" sz="2400">
              <a:solidFill>
                <a:schemeClr val="tx1">
                  <a:lumMod val="85000"/>
                  <a:lumOff val="15000"/>
                </a:schemeClr>
              </a:solidFill>
              <a:ea typeface="新宋体" panose="02010609030101010101" charset="-122"/>
              <a:cs typeface="+mn-lt"/>
            </a:endParaRPr>
          </a:p>
          <a:p>
            <a:pPr algn="just" fontAlgn="auto"/>
            <a:endParaRPr lang="en-US" altLang="zh-CN" sz="2400">
              <a:solidFill>
                <a:schemeClr val="tx1">
                  <a:lumMod val="85000"/>
                  <a:lumOff val="15000"/>
                </a:schemeClr>
              </a:solidFill>
              <a:ea typeface="新宋体" panose="02010609030101010101" charset="-122"/>
              <a:cs typeface="+mn-lt"/>
            </a:endParaRPr>
          </a:p>
          <a:p>
            <a:pPr algn="just" fontAlgn="auto"/>
            <a:r>
              <a: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ea typeface="新宋体" panose="02010609030101010101" charset="-122"/>
                <a:cs typeface="+mn-lt"/>
              </a:rPr>
              <a:t>        Long- and Short-Term Preference Modeling (LSTPM) </a:t>
            </a:r>
            <a:endParaRPr lang="en-US" altLang="zh-CN" sz="2400">
              <a:solidFill>
                <a:schemeClr val="tx1">
                  <a:lumMod val="85000"/>
                  <a:lumOff val="15000"/>
                </a:schemeClr>
              </a:solidFill>
              <a:ea typeface="新宋体" panose="02010609030101010101" charset="-122"/>
              <a:cs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57225" y="332105"/>
            <a:ext cx="33420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solidFill>
                  <a:srgbClr val="7A99A0"/>
                </a:solidFill>
                <a:latin typeface="Calibri" panose="020F0502020204030204" charset="0"/>
                <a:cs typeface="Calibri" panose="020F0502020204030204" charset="0"/>
              </a:rPr>
              <a:t>Background</a:t>
            </a:r>
            <a:endParaRPr lang="en-US" altLang="zh-CN" sz="3600">
              <a:solidFill>
                <a:srgbClr val="7A99A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" name="右箭头 2"/>
          <p:cNvSpPr/>
          <p:nvPr/>
        </p:nvSpPr>
        <p:spPr>
          <a:xfrm>
            <a:off x="887730" y="5415280"/>
            <a:ext cx="289560" cy="755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/>
          <p:cNvSpPr txBox="1"/>
          <p:nvPr/>
        </p:nvSpPr>
        <p:spPr>
          <a:xfrm>
            <a:off x="5193665" y="2940685"/>
            <a:ext cx="33197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>
                <a:solidFill>
                  <a:srgbClr val="42575C"/>
                </a:solidFill>
                <a:ea typeface="新宋体" panose="02010609030101010101" charset="-122"/>
                <a:cs typeface="+mn-lt"/>
              </a:rPr>
              <a:t>Model</a:t>
            </a:r>
            <a:endParaRPr lang="en-US" altLang="zh-CN" sz="4000">
              <a:solidFill>
                <a:srgbClr val="42575C"/>
              </a:solidFill>
              <a:ea typeface="新宋体" panose="02010609030101010101" charset="-122"/>
              <a:cs typeface="+mn-lt"/>
            </a:endParaRPr>
          </a:p>
        </p:txBody>
      </p:sp>
      <p:pic>
        <p:nvPicPr>
          <p:cNvPr id="17" name="图片 16" descr="49"/>
          <p:cNvPicPr>
            <a:picLocks noChangeAspect="1"/>
          </p:cNvPicPr>
          <p:nvPr/>
        </p:nvPicPr>
        <p:blipFill>
          <a:blip r:embed="rId1"/>
          <a:srcRect l="37163" t="30801" r="36928" b="44690"/>
          <a:stretch>
            <a:fillRect/>
          </a:stretch>
        </p:blipFill>
        <p:spPr>
          <a:xfrm>
            <a:off x="5224780" y="3766820"/>
            <a:ext cx="1224915" cy="115887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9630" y="1005840"/>
            <a:ext cx="2447925" cy="4191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30" y="1981200"/>
            <a:ext cx="2314575" cy="3619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693160" y="1056640"/>
            <a:ext cx="442722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a set of  users</a:t>
            </a:r>
            <a:endParaRPr lang="en-US" altLang="zh-CN" sz="2000"/>
          </a:p>
        </p:txBody>
      </p:sp>
      <p:sp>
        <p:nvSpPr>
          <p:cNvPr id="9" name="文本框 8"/>
          <p:cNvSpPr txBox="1"/>
          <p:nvPr/>
        </p:nvSpPr>
        <p:spPr>
          <a:xfrm>
            <a:off x="3717290" y="1981200"/>
            <a:ext cx="75234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a set of POIs  </a:t>
            </a:r>
            <a:endParaRPr lang="en-US" altLang="zh-CN" sz="2000"/>
          </a:p>
        </p:txBody>
      </p:sp>
      <p:sp>
        <p:nvSpPr>
          <p:cNvPr id="10" name="文本框 9"/>
          <p:cNvSpPr txBox="1"/>
          <p:nvPr/>
        </p:nvSpPr>
        <p:spPr>
          <a:xfrm>
            <a:off x="849630" y="2661285"/>
            <a:ext cx="10055225" cy="6756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ym typeface="+mn-ea"/>
              </a:rPr>
              <a:t>where each POI is geocoded by a (longitude, latitude) tuple, i.e., (lon</a:t>
            </a:r>
            <a:r>
              <a:rPr lang="en-US" altLang="zh-CN" sz="2000" baseline="-25000">
                <a:sym typeface="+mn-ea"/>
              </a:rPr>
              <a:t>l</a:t>
            </a:r>
            <a:r>
              <a:rPr lang="en-US" altLang="zh-CN" sz="2000">
                <a:sym typeface="+mn-ea"/>
              </a:rPr>
              <a:t>, lat</a:t>
            </a:r>
            <a:r>
              <a:rPr lang="en-US" altLang="zh-CN" sz="2000" baseline="-25000">
                <a:sym typeface="+mn-ea"/>
              </a:rPr>
              <a:t>l</a:t>
            </a:r>
            <a:r>
              <a:rPr lang="en-US" altLang="zh-CN" sz="2000">
                <a:sym typeface="+mn-ea"/>
              </a:rPr>
              <a:t>)</a:t>
            </a:r>
            <a:endParaRPr lang="en-US" altLang="zh-CN" sz="2000"/>
          </a:p>
          <a:p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30" y="3428365"/>
            <a:ext cx="2329180" cy="33845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3809365" y="3428365"/>
            <a:ext cx="38195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user's historical trajectory</a:t>
            </a:r>
            <a:endParaRPr lang="en-US" altLang="zh-CN" sz="2000"/>
          </a:p>
        </p:txBody>
      </p:sp>
      <p:sp>
        <p:nvSpPr>
          <p:cNvPr id="14" name="文本框 13"/>
          <p:cNvSpPr txBox="1"/>
          <p:nvPr/>
        </p:nvSpPr>
        <p:spPr>
          <a:xfrm>
            <a:off x="3876040" y="4947285"/>
            <a:ext cx="340677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/>
              <a:t>current trajectory</a:t>
            </a:r>
            <a:endParaRPr lang="en-US" altLang="zh-CN" sz="20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4550" y="4137025"/>
            <a:ext cx="2872740" cy="39624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837305" y="4150995"/>
            <a:ext cx="33858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each historical trajectory</a:t>
            </a:r>
            <a:endParaRPr lang="en-US" altLang="zh-CN" sz="200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9630" y="4973955"/>
            <a:ext cx="851535" cy="3460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25625" y="4973955"/>
            <a:ext cx="1831975" cy="377825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10970" y="819150"/>
            <a:ext cx="9150985" cy="558228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57225" y="332105"/>
            <a:ext cx="33420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solidFill>
                  <a:srgbClr val="7A99A0"/>
                </a:solidFill>
                <a:latin typeface="Calibri" panose="020F0502020204030204" charset="0"/>
                <a:cs typeface="Calibri" panose="020F0502020204030204" charset="0"/>
              </a:rPr>
              <a:t>Model</a:t>
            </a:r>
            <a:endParaRPr lang="en-US" altLang="zh-CN" sz="3600">
              <a:solidFill>
                <a:srgbClr val="7A99A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381000" y="394970"/>
            <a:ext cx="48983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Long-Term Preference Modeling</a:t>
            </a:r>
            <a:endParaRPr lang="en-US" altLang="zh-CN" sz="200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963295"/>
            <a:ext cx="8887460" cy="5421630"/>
          </a:xfrm>
          <a:prstGeom prst="rect">
            <a:avLst/>
          </a:prstGeom>
        </p:spPr>
      </p:pic>
      <p:cxnSp>
        <p:nvCxnSpPr>
          <p:cNvPr id="11" name="直接连接符 10"/>
          <p:cNvCxnSpPr/>
          <p:nvPr/>
        </p:nvCxnSpPr>
        <p:spPr>
          <a:xfrm flipH="1">
            <a:off x="423545" y="1040765"/>
            <a:ext cx="14605" cy="533908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5024755" y="1029970"/>
            <a:ext cx="10160" cy="2543175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7860030" y="3584575"/>
            <a:ext cx="0" cy="2780665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409575" y="1012190"/>
            <a:ext cx="4644390" cy="1397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438150" y="6357620"/>
            <a:ext cx="7436485" cy="22225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5010150" y="3558540"/>
            <a:ext cx="2863850" cy="26035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2415" y="374650"/>
            <a:ext cx="4648200" cy="4191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7715" y="1495425"/>
            <a:ext cx="1990725" cy="771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4635" y="2673985"/>
            <a:ext cx="4143375" cy="1047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7715" y="4255770"/>
            <a:ext cx="2009775" cy="1009650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381000" y="394970"/>
            <a:ext cx="48983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Long-Term Preference Modeling</a:t>
            </a:r>
            <a:endParaRPr lang="en-US" altLang="zh-CN" sz="200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963295"/>
            <a:ext cx="8887460" cy="5421630"/>
          </a:xfrm>
          <a:prstGeom prst="rect">
            <a:avLst/>
          </a:prstGeom>
        </p:spPr>
      </p:pic>
      <p:cxnSp>
        <p:nvCxnSpPr>
          <p:cNvPr id="11" name="直接连接符 10"/>
          <p:cNvCxnSpPr/>
          <p:nvPr/>
        </p:nvCxnSpPr>
        <p:spPr>
          <a:xfrm flipH="1">
            <a:off x="423545" y="1040765"/>
            <a:ext cx="14605" cy="533908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5024755" y="1029970"/>
            <a:ext cx="10160" cy="2543175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7860030" y="3584575"/>
            <a:ext cx="0" cy="2780665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409575" y="1012190"/>
            <a:ext cx="4644390" cy="1397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438150" y="6357620"/>
            <a:ext cx="7436485" cy="22225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5010150" y="3558540"/>
            <a:ext cx="2863850" cy="26035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3580" y="5935345"/>
            <a:ext cx="6096000" cy="86677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7285" y="4308475"/>
            <a:ext cx="1628775" cy="3048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1880" y="5360670"/>
            <a:ext cx="4457700" cy="3905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21700" y="1040765"/>
            <a:ext cx="3467100" cy="8096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99220" y="2277745"/>
            <a:ext cx="3076575" cy="1057275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63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64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65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66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8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69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1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2.xml><?xml version="1.0" encoding="utf-8"?>
<p:tagLst xmlns:p="http://schemas.openxmlformats.org/presentationml/2006/main">
  <p:tag name="KSO_WM_UNIT_PLACING_PICTURE_USER_VIEWPORT" val="{&quot;height&quot;:3900,&quot;width&quot;:8685}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4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5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6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7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8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9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81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82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83.xml><?xml version="1.0" encoding="utf-8"?>
<p:tagLst xmlns:p="http://schemas.openxmlformats.org/presentationml/2006/main">
  <p:tag name="KSO_WM_DOC_GUID" val="{23abcf7d-e9c8-47b8-ae1f-037a32faa4df}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1615</Words>
  <Application>WPS 演示</Application>
  <PresentationFormat>宽屏</PresentationFormat>
  <Paragraphs>92</Paragraphs>
  <Slides>20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8" baseType="lpstr">
      <vt:lpstr>Arial</vt:lpstr>
      <vt:lpstr>宋体</vt:lpstr>
      <vt:lpstr>Wingdings</vt:lpstr>
      <vt:lpstr>微软雅黑</vt:lpstr>
      <vt:lpstr>Calibri</vt:lpstr>
      <vt:lpstr>新宋体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Amelia</cp:lastModifiedBy>
  <cp:revision>47</cp:revision>
  <dcterms:created xsi:type="dcterms:W3CDTF">2019-03-27T07:15:00Z</dcterms:created>
  <dcterms:modified xsi:type="dcterms:W3CDTF">2021-01-21T07:35:27Z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